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56" r:id="rId3"/>
    <p:sldId id="267" r:id="rId4"/>
    <p:sldId id="257" r:id="rId5"/>
    <p:sldId id="258" r:id="rId6"/>
    <p:sldId id="269" r:id="rId7"/>
    <p:sldId id="26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 Medium" panose="020B0604020202020204" charset="0"/>
      <p:regular r:id="rId22"/>
    </p:embeddedFont>
    <p:embeddedFont>
      <p:font typeface="Inter" panose="020B0604020202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9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56F176-0EAC-4715-8E08-5A56C0A0E5D2}"/>
              </a:ext>
            </a:extLst>
          </p:cNvPr>
          <p:cNvSpPr/>
          <p:nvPr/>
        </p:nvSpPr>
        <p:spPr>
          <a:xfrm>
            <a:off x="1500900" y="3078833"/>
            <a:ext cx="11628599" cy="2071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Эллиптические кривые в криптографии</a:t>
            </a:r>
            <a:endParaRPr lang="en-US" sz="565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C82AD2-4DAF-4E2D-B126-14A95141908F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50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424" y="662821"/>
            <a:ext cx="7615952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ECC в блокчейне и криптовалютах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50424" y="2354699"/>
            <a:ext cx="7615952" cy="3569256"/>
          </a:xfrm>
          <a:prstGeom prst="roundRect">
            <a:avLst>
              <a:gd name="adj" fmla="val 9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8044" y="2362319"/>
            <a:ext cx="7600712" cy="6265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6286" y="2500908"/>
            <a:ext cx="336006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Криптовалюта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80452" y="2500908"/>
            <a:ext cx="336006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Применение ECC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8044" y="2988826"/>
            <a:ext cx="7600712" cy="975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6286" y="3127415"/>
            <a:ext cx="336006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Bitcoin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0452" y="3127415"/>
            <a:ext cx="336006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ECDSA для цифровых подписей транзакций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8044" y="3964662"/>
            <a:ext cx="7600712" cy="975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6286" y="4103251"/>
            <a:ext cx="336006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Ethereum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80452" y="4103251"/>
            <a:ext cx="336006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Secp256k1 кривая для генерации адресов и подписей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8044" y="4940498"/>
            <a:ext cx="7600712" cy="975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76286" y="5079087"/>
            <a:ext cx="336006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Ripple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0452" y="5079087"/>
            <a:ext cx="336006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Ed25519 для подписей и шифрования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250424" y="6169462"/>
            <a:ext cx="7615952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Эллиптические кривые играют ключевую роль в обеспечении безопасности и целостности блокчейн-систем. Они используются для создания цифровых подписей, генерации адресов и защиты транзакций в большинстве современных криптовалют.</a:t>
            </a:r>
            <a:endParaRPr lang="en-US" sz="17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52B272E-6115-4682-9ACB-2354ED05C684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6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528" y="3630454"/>
            <a:ext cx="5653921" cy="70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Безопасность ECC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528" y="4676418"/>
            <a:ext cx="4198382" cy="2749629"/>
          </a:xfrm>
          <a:prstGeom prst="roundRect">
            <a:avLst>
              <a:gd name="adj" fmla="val 123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17627" y="4902518"/>
            <a:ext cx="282690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Сложность атаки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627" y="5391388"/>
            <a:ext cx="3746183" cy="1808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Задача дискретного логарифма на эллиптических кривых (ECDLP) чрезвычайно сложна для решения, что обеспечивает высокую стойкость ECC.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009" y="4676418"/>
            <a:ext cx="4198382" cy="2749629"/>
          </a:xfrm>
          <a:prstGeom prst="roundRect">
            <a:avLst>
              <a:gd name="adj" fmla="val 123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442109" y="4902518"/>
            <a:ext cx="282690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Сравнение с RSA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2109" y="5391388"/>
            <a:ext cx="3746183" cy="1446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ECC обеспечивает тот же уровень безопасности, что и RSA, при значительно меньших размерах ключей.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491" y="4676418"/>
            <a:ext cx="4198382" cy="2749629"/>
          </a:xfrm>
          <a:prstGeom prst="roundRect">
            <a:avLst>
              <a:gd name="adj" fmla="val 1234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866590" y="4902518"/>
            <a:ext cx="282690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Квантовая угроза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590" y="5391388"/>
            <a:ext cx="3746183" cy="1446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Развитие квантовых компьютеров может представлять угрозу для ECC в будущем.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ACE71F-1D64-46B3-AF35-84729AE5A501}"/>
              </a:ext>
            </a:extLst>
          </p:cNvPr>
          <p:cNvSpPr/>
          <p:nvPr/>
        </p:nvSpPr>
        <p:spPr>
          <a:xfrm>
            <a:off x="12876028" y="7553206"/>
            <a:ext cx="1754372" cy="591334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823436"/>
            <a:ext cx="6989088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Уязвимости и атаки на ECC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63" y="1789390"/>
            <a:ext cx="1044416" cy="1872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5233" y="1998226"/>
            <a:ext cx="373796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Атаки по сторонним каналам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5233" y="2449830"/>
            <a:ext cx="6324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Используют утечки информации, такие как электромагнитные излучения или время обработки, для восстановления приватных ключей.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63" y="3661648"/>
            <a:ext cx="1044416" cy="18722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5233" y="3870484"/>
            <a:ext cx="287357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Ошибки в реализации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5233" y="4322088"/>
            <a:ext cx="6324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Неправильное генерирование случайных чисел или другие ошибки в программной реализации могут привести к компрометации системы.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563" y="5533906"/>
            <a:ext cx="1044416" cy="18722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5233" y="5742742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Квантовые атаки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5233" y="6194346"/>
            <a:ext cx="6324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Алгоритм Шора на квантовом компьютере может эффективно решать задачу дискретного логарифма, угрожая безопасности ECC.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47520C-280B-454A-A208-D1A9145DB5C9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7204"/>
            <a:ext cx="643580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Постквантовая криптография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197" y="1395293"/>
            <a:ext cx="13390007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развитием квантовых компьютеров традиционные криптографические методы, включая ECC, могут оказаться под угрозой. Ведется активная разработка постквантовых криптографических алгоритмов, которые устойчивы к атакам с использованием квантовых компьютеров.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0197" y="2161342"/>
            <a:ext cx="13390007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Эти новые алгоритмы основаны на математических задачах, которые считаются сложными даже для квантовых компьютеров. Среди них - решетчатые криптосистемы, криптосистемы на основе кодов, многомерные криптосистемы и другие.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7" y="2927390"/>
            <a:ext cx="6562130" cy="40556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0197" y="7204472"/>
            <a:ext cx="2481977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Квантовый компьютер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0197" y="7587496"/>
            <a:ext cx="656213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Потенциальная угроза для ECC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74" y="2927390"/>
            <a:ext cx="6562130" cy="40556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8074" y="7204472"/>
            <a:ext cx="2887147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Решетчатая криптография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48074" y="7587496"/>
            <a:ext cx="656213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Один из подходов в постквантовой криптографии</a:t>
            </a:r>
            <a:endParaRPr lang="en-US" sz="13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58E4F2B-77E1-4374-A93C-75814CE9BB00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768" y="786051"/>
            <a:ext cx="7082790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Заключение и перспективы ECC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5398" y="2182373"/>
            <a:ext cx="10887765" cy="973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Эллиптические кривые доказали свою эффективность и безопасность в современной криптографии. Они обеспечивают высокую степень защиты при меньших размерах ключей, что делает их идеальными для систем с ограниченными ресурсами.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95398" y="3382633"/>
            <a:ext cx="10887765" cy="1778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Однако будущее ECC связано с вызовами, такими как угроза со стороны квантовых компьютеров. Ведутся активные исследования в области постквантовой криптографии, которая может стать альтернативой ECC в мире квантовых вычислений, обеспечивая защиту данных и систем на новом уровне.</a:t>
            </a:r>
            <a:endParaRPr lang="en-US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85FCBC7-4046-4FB5-AB93-BE6DD03A468C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73805" y="990138"/>
            <a:ext cx="7082790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ru-RU" sz="6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Спасибо за внимание</a:t>
            </a:r>
            <a:endParaRPr lang="en-US" sz="6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85FCBC7-4046-4FB5-AB93-BE6DD03A468C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Урбанович Павел Павлович | Кафедра ИСИТ | БГТУ">
            <a:extLst>
              <a:ext uri="{FF2B5EF4-FFF2-40B4-BE49-F238E27FC236}">
                <a16:creationId xmlns:a16="http://schemas.microsoft.com/office/drawing/2014/main" id="{B1171F69-0501-43B2-AE2A-D342BE1D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928" y="2183218"/>
            <a:ext cx="3657823" cy="546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4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9973" y="656630"/>
            <a:ext cx="4373775" cy="1310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50"/>
              </a:lnSpc>
              <a:buNone/>
            </a:pPr>
            <a:r>
              <a:rPr lang="ru-RU" sz="5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Введение</a:t>
            </a:r>
            <a:endParaRPr lang="en-US" sz="5650" dirty="0"/>
          </a:p>
        </p:txBody>
      </p:sp>
      <p:sp>
        <p:nvSpPr>
          <p:cNvPr id="4" name="Text 1"/>
          <p:cNvSpPr/>
          <p:nvPr/>
        </p:nvSpPr>
        <p:spPr>
          <a:xfrm>
            <a:off x="899972" y="2285012"/>
            <a:ext cx="11859097" cy="1436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Эллиптические кривые - </a:t>
            </a:r>
            <a:r>
              <a:rPr lang="ru-RU" sz="2000" dirty="0">
                <a:solidFill>
                  <a:srgbClr val="161613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это</a:t>
            </a:r>
            <a:r>
              <a:rPr lang="ru-RU" sz="2000" dirty="0">
                <a:latin typeface="Inter" panose="020B0604020202020204" charset="0"/>
                <a:ea typeface="Inter" panose="020B0604020202020204" charset="0"/>
              </a:rPr>
              <a:t> математическая структура, которая используется в криптографических алгоритмах. Это специальные уравнения, описывающие кривую на плоскости, которые имеют уникальные свойства, делающие их полезными для криптографии.</a:t>
            </a:r>
            <a:endParaRPr lang="ru-RU" sz="2000" dirty="0">
              <a:solidFill>
                <a:srgbClr val="161613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1BA951-25BA-4974-B8C5-1ADF925A6C97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7B5BF4-91A0-4265-9B03-518CF631712D}"/>
              </a:ext>
            </a:extLst>
          </p:cNvPr>
          <p:cNvSpPr txBox="1"/>
          <p:nvPr/>
        </p:nvSpPr>
        <p:spPr>
          <a:xfrm>
            <a:off x="542257" y="3279615"/>
            <a:ext cx="120998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Inter" panose="020B0604020202020204" charset="0"/>
                <a:ea typeface="Inter" panose="020B0604020202020204" charset="0"/>
              </a:rPr>
              <a:t>Эллиптические кривые получили распространение в криптографии благодаря своей </a:t>
            </a:r>
            <a:r>
              <a:rPr lang="ru-RU" sz="2000" b="1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эффективности и безопасности</a:t>
            </a:r>
            <a:r>
              <a:rPr lang="ru-RU" sz="2000" dirty="0"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  <a:endParaRPr lang="ru-RU" sz="2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23E0E0-4705-476F-B58A-61644F00E7C4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331001B-1D5A-4F58-BC2E-A8035E659E17}"/>
              </a:ext>
            </a:extLst>
          </p:cNvPr>
          <p:cNvSpPr/>
          <p:nvPr/>
        </p:nvSpPr>
        <p:spPr>
          <a:xfrm>
            <a:off x="542257" y="656630"/>
            <a:ext cx="12333771" cy="1310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50"/>
              </a:lnSpc>
              <a:buNone/>
            </a:pPr>
            <a:r>
              <a:rPr lang="ru-RU" sz="5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Почему они важны в современной криптографии</a:t>
            </a:r>
            <a:endParaRPr lang="en-US" sz="5650" dirty="0"/>
          </a:p>
        </p:txBody>
      </p:sp>
    </p:spTree>
    <p:extLst>
      <p:ext uri="{BB962C8B-B14F-4D97-AF65-F5344CB8AC3E}">
        <p14:creationId xmlns:p14="http://schemas.microsoft.com/office/powerpoint/2010/main" val="197595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751" y="874871"/>
            <a:ext cx="7719298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Математические основы эллиптических кривых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2597" y="2452211"/>
            <a:ext cx="22860" cy="4902518"/>
          </a:xfrm>
          <a:prstGeom prst="roundRect">
            <a:avLst>
              <a:gd name="adj" fmla="val 133564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6710124" y="2898696"/>
            <a:ext cx="712351" cy="22860"/>
          </a:xfrm>
          <a:prstGeom prst="roundRect">
            <a:avLst>
              <a:gd name="adj" fmla="val 133564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6275070" y="2681168"/>
            <a:ext cx="457914" cy="45791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6453902" y="2757488"/>
            <a:ext cx="10013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3453" y="2655689"/>
            <a:ext cx="254436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Уравнение кривой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3453" y="3095744"/>
            <a:ext cx="62945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Эллиптическая кривая задается уравнением y^2=x^3+ax+b, где a и b - коэффициенты, определяющие форму кривой.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0124" y="4600694"/>
            <a:ext cx="712351" cy="22860"/>
          </a:xfrm>
          <a:prstGeom prst="roundRect">
            <a:avLst>
              <a:gd name="adj" fmla="val 133564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6275070" y="4383167"/>
            <a:ext cx="457914" cy="45791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6415921" y="4459486"/>
            <a:ext cx="17609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3453" y="4357688"/>
            <a:ext cx="290441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Операции над точками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3453" y="4797743"/>
            <a:ext cx="62945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 эллиптических кривых можно выполнять операции сложения точек и скалярного умножения.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0124" y="6302693"/>
            <a:ext cx="712351" cy="22860"/>
          </a:xfrm>
          <a:prstGeom prst="roundRect">
            <a:avLst>
              <a:gd name="adj" fmla="val 133564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5070" y="6085165"/>
            <a:ext cx="457914" cy="45791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6413302" y="6161484"/>
            <a:ext cx="18133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3453" y="6059686"/>
            <a:ext cx="298299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Модульная арифметика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3453" y="6499741"/>
            <a:ext cx="62945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криптографии эллиптические кривые работают в конечных полях с использованием модульной арифметики.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1EA89E-C2A9-49AF-959D-F6866298C74C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439"/>
            <a:ext cx="1093303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ru-RU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Ключевые свойства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78977" y="34254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Множество решений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78977" y="4058012"/>
            <a:ext cx="5281582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Уравнение эллиптической кривой имеет конечное количество решений, если мы работаем в ограниченном множестве чисел </a:t>
            </a:r>
            <a:endParaRPr lang="en-US" sz="1900" dirty="0">
              <a:solidFill>
                <a:srgbClr val="161613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90411" y="3479622"/>
            <a:ext cx="321421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Модулярная арифметика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790411" y="4112201"/>
            <a:ext cx="510529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В криптографии эллиптические кривые часто работают в конечных полях, где вычисления производятся с остатком по модулю некоторого числа.</a:t>
            </a:r>
            <a:endParaRPr lang="en-US" sz="1900" dirty="0">
              <a:solidFill>
                <a:srgbClr val="161613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F02F24-0FC8-4D66-8CC2-55A1B555B938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651" y="536550"/>
            <a:ext cx="1093303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</a:rPr>
              <a:t>Curve25519</a:t>
            </a:r>
            <a:endParaRPr lang="en-US" sz="4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F02F24-0FC8-4D66-8CC2-55A1B555B938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E3330D-67F9-4A30-ACDA-AD3C8ABA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475" y="1885868"/>
            <a:ext cx="7771739" cy="58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0A972-1F63-4EFD-BC33-FC57AF391957}"/>
              </a:ext>
            </a:extLst>
          </p:cNvPr>
          <p:cNvSpPr txBox="1"/>
          <p:nvPr/>
        </p:nvSpPr>
        <p:spPr>
          <a:xfrm>
            <a:off x="672651" y="2500339"/>
            <a:ext cx="5103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 kern="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y^</a:t>
            </a:r>
            <a:r>
              <a:rPr lang="ru-RU" sz="1800" kern="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2=x</a:t>
            </a:r>
            <a:r>
              <a:rPr lang="en-US" sz="1800" kern="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^</a:t>
            </a:r>
            <a:r>
              <a:rPr lang="ru-RU" sz="1800" kern="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3+486662x</a:t>
            </a:r>
            <a:r>
              <a:rPr lang="en-US" sz="1800" kern="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^</a:t>
            </a:r>
            <a:r>
              <a:rPr lang="ru-RU" sz="1800" kern="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2+xmod ^255−19</a:t>
            </a:r>
            <a:endParaRPr lang="ru-RU" sz="2000" kern="100" dirty="0"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97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439"/>
            <a:ext cx="1093303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Преимущества</a:t>
            </a: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ECC в </a:t>
            </a:r>
            <a:r>
              <a:rPr lang="en-US" sz="48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криптографии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Эффективность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631644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ECC обеспечивает тот же уровень безопасности, что и RSA, при значительно меньших размерах ключей. Например, ключ ECC в 256 бит эквивалентен по безопасности ключу RSA в 3072 бита.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999065"/>
            <a:ext cx="321421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Производительность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6316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Меньшие ключи означают более быстрые вычисления и меньшие требования к памяти и пропускной способности.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Применимость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63164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ECC особенно актуальна для мобильных устройств и систем с ограниченными ресурсами.</a:t>
            </a:r>
            <a:endParaRPr lang="en-US" sz="19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F02F24-0FC8-4D66-8CC2-55A1B555B938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72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8782" y="574119"/>
            <a:ext cx="11636883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Алгоритмы на основе эллиптических кривых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782" y="2421969"/>
            <a:ext cx="468511" cy="46851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11781" y="2500074"/>
            <a:ext cx="102513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5414" y="2421969"/>
            <a:ext cx="260282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ECDSA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05414" y="2872145"/>
            <a:ext cx="11938446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Алгоритм цифровой подписи на основе эллиптических кривых. Используется для создания и проверки цифровых подписей, обеспечивая целостность и аутентификацию данных.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8782" y="4313873"/>
            <a:ext cx="468511" cy="46851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872966" y="4391978"/>
            <a:ext cx="18014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5414" y="4313873"/>
            <a:ext cx="260282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ECDH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05413" y="4764048"/>
            <a:ext cx="11938445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Метод безопасного обмена ключами Диффи-Хеллмана на эллиптических кривых. Позволяет двум сторонам создать общий секретный ключ без предварительной договоренности.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8782" y="6205776"/>
            <a:ext cx="468511" cy="46851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870228" y="6283881"/>
            <a:ext cx="18549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5414" y="6205776"/>
            <a:ext cx="260282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05414" y="6655951"/>
            <a:ext cx="11938444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Схема шифрования на эллиптических кривых, сочетающая асимметричное и симметричное шифрование для безопасной передачи данных.</a:t>
            </a:r>
            <a:endParaRPr lang="en-US" sz="16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01A019-4C1D-4EB0-BFB6-3AA6C769FCDD}"/>
              </a:ext>
            </a:extLst>
          </p:cNvPr>
          <p:cNvSpPr/>
          <p:nvPr/>
        </p:nvSpPr>
        <p:spPr>
          <a:xfrm>
            <a:off x="12876028" y="7368364"/>
            <a:ext cx="1754372" cy="776176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63769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Применение ECC в интернет-безопасности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20290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657475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HTTPS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304561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ECC используется в протоколе HTTPS для создания безопасных соединений между клиентом и сервером.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4158615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787027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Мессенджеры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517517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WhatsApp и Signal используют ECC для шифрования сообщений, обеспечивая приватность пользователей.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6288167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91657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VPN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730472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Многие VPN-сервисы применяют ECC для защиты соединений и шифрования трафика.</a:t>
            </a:r>
            <a:endParaRPr lang="en-US" sz="14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E8468-CF57-40D0-8FAF-C666F5D563C4}"/>
              </a:ext>
            </a:extLst>
          </p:cNvPr>
          <p:cNvSpPr/>
          <p:nvPr/>
        </p:nvSpPr>
        <p:spPr>
          <a:xfrm>
            <a:off x="12876028" y="7591902"/>
            <a:ext cx="1754372" cy="552638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710</Words>
  <Application>Microsoft Office PowerPoint</Application>
  <PresentationFormat>Произвольный</PresentationFormat>
  <Paragraphs>94</Paragraphs>
  <Slides>15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Calibri</vt:lpstr>
      <vt:lpstr>Inter</vt:lpstr>
      <vt:lpstr>Arial</vt:lpstr>
      <vt:lpstr>DM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Arseni Palaznik</cp:lastModifiedBy>
  <cp:revision>9</cp:revision>
  <dcterms:created xsi:type="dcterms:W3CDTF">2024-10-02T07:27:47Z</dcterms:created>
  <dcterms:modified xsi:type="dcterms:W3CDTF">2024-10-02T10:09:27Z</dcterms:modified>
</cp:coreProperties>
</file>